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65" r:id="rId3"/>
    <p:sldId id="262" r:id="rId4"/>
    <p:sldId id="263" r:id="rId5"/>
    <p:sldId id="261" r:id="rId6"/>
    <p:sldId id="269" r:id="rId7"/>
    <p:sldId id="286" r:id="rId8"/>
    <p:sldId id="272" r:id="rId9"/>
    <p:sldId id="273" r:id="rId10"/>
    <p:sldId id="266" r:id="rId11"/>
    <p:sldId id="281" r:id="rId12"/>
    <p:sldId id="282" r:id="rId13"/>
    <p:sldId id="258" r:id="rId14"/>
    <p:sldId id="274" r:id="rId15"/>
    <p:sldId id="280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 varScale="1">
        <p:scale>
          <a:sx n="70" d="100"/>
          <a:sy n="70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Лист1!$A$1:$A$5</c:f>
              <c:strCache>
                <c:ptCount val="3"/>
                <c:pt idx="0">
                  <c:v>слова</c:v>
                </c:pt>
                <c:pt idx="1">
                  <c:v>мимика</c:v>
                </c:pt>
                <c:pt idx="2">
                  <c:v>интонация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55</c:v>
                </c:pt>
                <c:pt idx="2">
                  <c:v>38</c:v>
                </c:pt>
              </c:numCache>
            </c:numRef>
          </c:val>
        </c:ser>
        <c:dLbls/>
        <c:firstSliceAng val="0"/>
      </c:pieChart>
      <c:spPr>
        <a:noFill/>
        <a:ln w="24803">
          <a:noFill/>
        </a:ln>
      </c:spPr>
    </c:plotArea>
    <c:legend>
      <c:legendPos val="r"/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758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80467-BC18-4444-8F7F-B69E0DD0420D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369BA-ACB5-4777-8341-62EE638256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83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FD383A-8165-4450-9133-2DC33306C85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D18A2D-7FE7-4E71-8D96-451D99A58FF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4886F-AD04-4801-A487-3F00FFF5C34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F47A19-D243-4EF2-9261-8D3863CDE89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3BBBA1-E4BF-4A82-8A6A-B89F308BA6F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E78E83-9FF9-44ED-A330-12423222E6A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B895B2-6D24-4EB4-9BD1-F84B50EBD62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ose-ira@yandex.ru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тренинг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Эффективная коммуникация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с гостями в студии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63880" cy="136815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latin typeface="Comic Sans MS" pitchFamily="66" charset="0"/>
              </a:rPr>
              <a:t>Значимо, не что говорится, </a:t>
            </a:r>
            <a:br>
              <a:rPr lang="ru-RU" b="1" dirty="0" smtClean="0">
                <a:latin typeface="Comic Sans MS" pitchFamily="66" charset="0"/>
              </a:rPr>
            </a:br>
            <a:r>
              <a:rPr lang="ru-RU" b="1" dirty="0" smtClean="0">
                <a:latin typeface="Comic Sans MS" pitchFamily="66" charset="0"/>
              </a:rPr>
              <a:t>а как это делается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028" name="Текст 5"/>
          <p:cNvSpPr>
            <a:spLocks noGrp="1"/>
          </p:cNvSpPr>
          <p:nvPr>
            <p:ph type="body" idx="2"/>
          </p:nvPr>
        </p:nvSpPr>
        <p:spPr>
          <a:xfrm>
            <a:off x="251520" y="1700808"/>
            <a:ext cx="4320480" cy="4752528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Алан </a:t>
            </a:r>
            <a:r>
              <a:rPr lang="ru-RU" sz="2400" dirty="0" err="1" smtClean="0"/>
              <a:t>Пиз</a:t>
            </a:r>
            <a:r>
              <a:rPr lang="ru-RU" sz="2400" dirty="0" smtClean="0"/>
              <a:t>, австралийский специалист по «языку телодвижений»  утверждает, что информация передается с помощью: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слов - 7% информации,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 звуковых средств (включая тон голоса, интонацию и т. п.) - 38%,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 мимики, жестов, позы - 55%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EC6B2-A229-4BC6-8C4D-0C2E3340A2F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6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139952" y="1700808"/>
          <a:ext cx="48245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628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Раппорт — это стремление показать собеседнику, что мы понимаем его чувства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4608512" cy="53012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Отражать людей можно различными способами.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sz="2900" b="1" dirty="0" smtClean="0"/>
              <a:t>Через язык тела </a:t>
            </a:r>
            <a:r>
              <a:rPr lang="ru-RU" dirty="0" smtClean="0"/>
              <a:t>(поза, в которой вы сидите или стоите, положение ног, жестикуляция, положение головы, походка, выражение лица, дыхание, прикосновение, одежда)</a:t>
            </a:r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sz="2900" b="1" dirty="0" smtClean="0"/>
              <a:t>Через речь </a:t>
            </a:r>
            <a:r>
              <a:rPr lang="ru-RU" dirty="0" smtClean="0"/>
              <a:t>(тембр голоса, темп речи, набор слов, тон, сила голоса, использование профессиональных слов и выражений)</a:t>
            </a:r>
          </a:p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sz="3200" b="1" dirty="0" smtClean="0"/>
              <a:t>Через чувства </a:t>
            </a:r>
            <a:r>
              <a:rPr lang="ru-RU" dirty="0" smtClean="0"/>
              <a:t>(терпимость, заинтересованность, включенность, проявление уважения к квалификации, чертам характера и опыту собеседника).</a:t>
            </a:r>
          </a:p>
          <a:p>
            <a:endParaRPr lang="ru-RU" dirty="0"/>
          </a:p>
        </p:txBody>
      </p:sp>
      <p:pic>
        <p:nvPicPr>
          <p:cNvPr id="7" name="Содержимое 6" descr="j0182598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892944"/>
            <a:ext cx="4176464" cy="276342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Определение ведущей модальности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 err="1" smtClean="0">
                <a:solidFill>
                  <a:schemeClr val="tx1"/>
                </a:solidFill>
              </a:rPr>
              <a:t>визуал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аудиал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кинестетик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poligraf36.ru/wp-content/uploads/2014/01/kg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488832" cy="527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42874"/>
            <a:ext cx="8572500" cy="62183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latin typeface="Comic Sans MS" pitchFamily="66" charset="0"/>
              </a:rPr>
              <a:t>Техники слушания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836712"/>
            <a:ext cx="8750175" cy="5806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Техники, не способствующие пониманию партнера</a:t>
            </a:r>
          </a:p>
          <a:p>
            <a:pPr eaLnBrk="1" hangingPunct="1"/>
            <a:r>
              <a:rPr lang="ru-RU" sz="1400" b="1" i="1" dirty="0" smtClean="0"/>
              <a:t>Негативная оценка</a:t>
            </a:r>
            <a:r>
              <a:rPr lang="ru-RU" sz="1400" dirty="0" smtClean="0"/>
              <a:t> – в беседе мы сопровождаем высказывания партнера репликами вроде: «Глупости ты говоришь…», «Ты, я вижу, в этом вопросе ничего не понимаешь…», «Я бы мог вам это объяснить, но боюсь, вы не поймете...» и т.п.</a:t>
            </a:r>
          </a:p>
          <a:p>
            <a:pPr eaLnBrk="1" hangingPunct="1"/>
            <a:r>
              <a:rPr lang="ru-RU" sz="1400" b="1" i="1" dirty="0" smtClean="0"/>
              <a:t>Игнорирование</a:t>
            </a:r>
            <a:r>
              <a:rPr lang="ru-RU" sz="1400" dirty="0" smtClean="0"/>
              <a:t> – мы не принимаем во внимание того, что говорит партнер, пренебрегаем его высказываниями.</a:t>
            </a:r>
          </a:p>
          <a:p>
            <a:pPr eaLnBrk="1" hangingPunct="1"/>
            <a:r>
              <a:rPr lang="ru-RU" sz="1400" b="1" i="1" dirty="0" smtClean="0"/>
              <a:t>Эгоцентризм</a:t>
            </a:r>
            <a:r>
              <a:rPr lang="ru-RU" sz="1400" dirty="0" smtClean="0"/>
              <a:t> – мы пытаемся найти у партнера понимание только тех проблем, которые волнуют нас самих.</a:t>
            </a:r>
          </a:p>
          <a:p>
            <a:pPr eaLnBrk="1" hangingPunct="1">
              <a:buNone/>
            </a:pPr>
            <a:endParaRPr lang="ru-RU" sz="1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800" dirty="0" smtClean="0"/>
              <a:t> </a:t>
            </a:r>
            <a:r>
              <a:rPr lang="ru-RU" sz="1800" b="1" dirty="0" smtClean="0"/>
              <a:t>Промежуточные техники</a:t>
            </a:r>
          </a:p>
          <a:p>
            <a:pPr eaLnBrk="1" hangingPunct="1"/>
            <a:r>
              <a:rPr lang="ru-RU" sz="1400" b="1" i="1" dirty="0" smtClean="0"/>
              <a:t>Выспрашивание</a:t>
            </a:r>
            <a:r>
              <a:rPr lang="ru-RU" sz="1400" dirty="0" smtClean="0"/>
              <a:t> – мы задаем партнеру вопрос за вопросом, явно стараясь разузнать что-то, но не объясняем ему своих целей.</a:t>
            </a:r>
          </a:p>
          <a:p>
            <a:pPr eaLnBrk="1" hangingPunct="1"/>
            <a:r>
              <a:rPr lang="ru-RU" sz="1400" b="1" i="1" dirty="0" smtClean="0"/>
              <a:t>Замечание о ходе беседы</a:t>
            </a:r>
            <a:r>
              <a:rPr lang="ru-RU" sz="1400" dirty="0" smtClean="0"/>
              <a:t> – в ходе беседы мы вставляем высказывания типа: «Пора приступить к предмету разговора…», «Мы несколько отвлеклись от темы…», «Давайте вернемся к цели нашего разговора…» и т.д.</a:t>
            </a:r>
          </a:p>
          <a:p>
            <a:pPr eaLnBrk="1" hangingPunct="1"/>
            <a:r>
              <a:rPr lang="ru-RU" sz="1400" b="1" i="1" dirty="0" smtClean="0"/>
              <a:t>Поддакивание</a:t>
            </a:r>
            <a:r>
              <a:rPr lang="ru-RU" sz="1400" dirty="0" smtClean="0"/>
              <a:t> – мы сопровождаем высказывания партнера реакциями типа: «Да-да…», «Угу…».</a:t>
            </a:r>
          </a:p>
          <a:p>
            <a:pPr eaLnBrk="1" hangingPunct="1"/>
            <a:endParaRPr lang="ru-RU" sz="1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1200" dirty="0" smtClean="0"/>
              <a:t> </a:t>
            </a:r>
            <a:r>
              <a:rPr lang="ru-RU" sz="1800" b="1" dirty="0" smtClean="0"/>
              <a:t>Техники, способствующие пониманию партнера – активное слушание</a:t>
            </a:r>
          </a:p>
          <a:p>
            <a:r>
              <a:rPr lang="ru-RU" sz="1400" b="1" i="1" dirty="0" smtClean="0"/>
              <a:t>Формулирование вопросов</a:t>
            </a:r>
            <a:endParaRPr lang="ru-RU" sz="1400" dirty="0" smtClean="0"/>
          </a:p>
          <a:p>
            <a:r>
              <a:rPr lang="ru-RU" sz="1400" b="1" i="1" dirty="0" smtClean="0"/>
              <a:t>Малый разговор </a:t>
            </a:r>
          </a:p>
          <a:p>
            <a:r>
              <a:rPr lang="ru-RU" sz="1400" b="1" i="1" dirty="0" smtClean="0"/>
              <a:t>Вербализация А, Б, В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2400" b="1" dirty="0" smtClean="0"/>
          </a:p>
          <a:p>
            <a:pPr eaLnBrk="1" hangingPunct="1">
              <a:buFont typeface="Wingdings 2" pitchFamily="18" charset="2"/>
              <a:buNone/>
            </a:pPr>
            <a:endParaRPr lang="ru-RU" sz="16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70080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latin typeface="Comic Sans MS" pitchFamily="66" charset="0"/>
              </a:rPr>
              <a:t>Активное слушание –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необходимо для того, чтобы не оказаться </a:t>
            </a:r>
            <a:br>
              <a:rPr lang="ru-RU" sz="3100" dirty="0" smtClean="0">
                <a:latin typeface="Comic Sans MS" pitchFamily="66" charset="0"/>
              </a:rPr>
            </a:br>
            <a:r>
              <a:rPr lang="ru-RU" sz="3100" dirty="0" smtClean="0">
                <a:latin typeface="Comic Sans MS" pitchFamily="66" charset="0"/>
              </a:rPr>
              <a:t>пленником двух драм — слушания и понимания</a:t>
            </a:r>
            <a:endParaRPr lang="ru-RU" sz="31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772816"/>
          <a:ext cx="8784977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2592288"/>
                <a:gridCol w="4032448"/>
              </a:tblGrid>
              <a:tr h="82256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Структура техник активного слушания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83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</a:rPr>
                        <a:t>Умение разговаривать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</a:rPr>
                        <a:t>Умение услышать и понять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4957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Техники</a:t>
                      </a:r>
                      <a:r>
                        <a:rPr lang="ru-RU" b="1" baseline="0" dirty="0" smtClean="0">
                          <a:latin typeface="+mj-lt"/>
                        </a:rPr>
                        <a:t> формулирования вопросов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Техники малого разговора</a:t>
                      </a:r>
                      <a:endParaRPr lang="ru-RU" b="1" dirty="0"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baseline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+mj-lt"/>
                        </a:rPr>
                        <a:t>Техники вербализации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526071">
                <a:tc>
                  <a:txBody>
                    <a:bodyPr/>
                    <a:lstStyle/>
                    <a:p>
                      <a:pPr mar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kumimoji="0" lang="ru-RU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Открытые</a:t>
                      </a:r>
                    </a:p>
                    <a:p>
                      <a:pPr mar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kumimoji="0" lang="ru-RU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Закрытые</a:t>
                      </a:r>
                    </a:p>
                    <a:p>
                      <a:pPr mar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kumimoji="0" lang="ru-RU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Альтернативные</a:t>
                      </a:r>
                    </a:p>
                    <a:p>
                      <a:pPr algn="ctr"/>
                      <a:endParaRPr lang="ru-RU" b="1" baseline="0" dirty="0" smtClean="0"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Цитирование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Позитивные констатации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Информирование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Интересный рассказ</a:t>
                      </a:r>
                    </a:p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Повторение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Перефразирование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Интерпретация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(развитие идеи)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1" dirty="0">
                        <a:latin typeface="+mj-lt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86409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Техники «малого разговора»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475252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/>
              <a:t>Критерии «правильного» малого разговора:</a:t>
            </a:r>
          </a:p>
          <a:p>
            <a:r>
              <a:rPr lang="ru-RU" sz="2200" dirty="0" smtClean="0"/>
              <a:t>он приятен; </a:t>
            </a:r>
          </a:p>
          <a:p>
            <a:r>
              <a:rPr lang="ru-RU" sz="2200" dirty="0" smtClean="0"/>
              <a:t>он вовлекает; </a:t>
            </a:r>
          </a:p>
          <a:p>
            <a:r>
              <a:rPr lang="ru-RU" sz="2200" dirty="0" smtClean="0"/>
              <a:t>он располагает; </a:t>
            </a:r>
          </a:p>
          <a:p>
            <a:r>
              <a:rPr lang="ru-RU" sz="2200" dirty="0" smtClean="0"/>
              <a:t>он дает пищу для следующего малого разговора.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Цитирование партнера</a:t>
            </a:r>
          </a:p>
          <a:p>
            <a:pPr>
              <a:buNone/>
            </a:pPr>
            <a:r>
              <a:rPr lang="ru-RU" dirty="0" smtClean="0"/>
              <a:t>2.  Позитивные констатации</a:t>
            </a:r>
          </a:p>
          <a:p>
            <a:pPr>
              <a:buNone/>
            </a:pPr>
            <a:r>
              <a:rPr lang="ru-RU" dirty="0" smtClean="0"/>
              <a:t>3.  Информирование</a:t>
            </a:r>
          </a:p>
          <a:p>
            <a:pPr>
              <a:buNone/>
            </a:pPr>
            <a:r>
              <a:rPr lang="ru-RU" dirty="0" smtClean="0"/>
              <a:t>4.  Интересный рассказ</a:t>
            </a:r>
          </a:p>
          <a:p>
            <a:endParaRPr lang="ru-RU" dirty="0"/>
          </a:p>
        </p:txBody>
      </p:sp>
      <p:pic>
        <p:nvPicPr>
          <p:cNvPr id="5" name="Содержимое 4" descr="deti%20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772816"/>
            <a:ext cx="3200400" cy="41719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346200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СПАСИБО ЗА ВНИМАНИЕ!</a:t>
            </a:r>
          </a:p>
        </p:txBody>
      </p:sp>
      <p:pic>
        <p:nvPicPr>
          <p:cNvPr id="29699" name="Содержимое 9" descr="554ccb3055cf.gif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 rot="21276316">
            <a:off x="158750" y="2770188"/>
            <a:ext cx="4532313" cy="3602037"/>
          </a:xfrm>
        </p:spPr>
      </p:pic>
      <p:sp>
        <p:nvSpPr>
          <p:cNvPr id="29700" name="Подзаголовок 4"/>
          <p:cNvSpPr>
            <a:spLocks noGrp="1"/>
          </p:cNvSpPr>
          <p:nvPr>
            <p:ph sz="half" idx="4294967295"/>
          </p:nvPr>
        </p:nvSpPr>
        <p:spPr>
          <a:xfrm>
            <a:off x="4284663" y="6021388"/>
            <a:ext cx="4608512" cy="5762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b="1" dirty="0" smtClean="0">
                <a:latin typeface="Comic Sans MS" pitchFamily="66" charset="0"/>
                <a:hlinkClick r:id="rId3"/>
              </a:rPr>
              <a:t>ose-ira@yandex.ru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29701" name="Текст 6"/>
          <p:cNvSpPr>
            <a:spLocks noGrp="1"/>
          </p:cNvSpPr>
          <p:nvPr>
            <p:ph type="subTitle" idx="1"/>
          </p:nvPr>
        </p:nvSpPr>
        <p:spPr>
          <a:xfrm>
            <a:off x="4355975" y="3861049"/>
            <a:ext cx="4608637" cy="2088902"/>
          </a:xfrm>
        </p:spPr>
        <p:txBody>
          <a:bodyPr>
            <a:normAutofit fontScale="92500"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Comic Sans MS" pitchFamily="66" charset="0"/>
              </a:rPr>
              <a:t>Осецкая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 Ирина Алексеевна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г. Владивосток, о.Русский, п. Аякс, кампус ДВФУ, корпус А, 810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моб. 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89025243387</a:t>
            </a:r>
            <a:endParaRPr lang="ru-RU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Comic Sans MS" pitchFamily="66" charset="0"/>
              </a:rPr>
              <a:t>Модель коммуникативного процесса</a:t>
            </a:r>
            <a:r>
              <a:rPr lang="ru-RU" sz="3100" b="1" dirty="0" smtClean="0">
                <a:latin typeface="Comic Sans MS" pitchFamily="66" charset="0"/>
              </a:rPr>
              <a:t>: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A0FEF-34D9-4DF2-9056-BEE81F3A833B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4267904" cy="4824536"/>
          </a:xfrm>
        </p:spPr>
        <p:txBody>
          <a:bodyPr>
            <a:normAutofit fontScale="92500" lnSpcReduction="20000"/>
          </a:bodyPr>
          <a:lstStyle/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ru-RU" b="1" dirty="0" smtClean="0">
                <a:latin typeface="Arno Pro" pitchFamily="18" charset="0"/>
              </a:rPr>
              <a:t>КТО</a:t>
            </a:r>
            <a:r>
              <a:rPr lang="ru-RU" dirty="0" smtClean="0">
                <a:latin typeface="Arno Pro" pitchFamily="18" charset="0"/>
              </a:rPr>
              <a:t> (передает сообщение) – коммуникатор;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ru-RU" dirty="0" smtClean="0">
              <a:latin typeface="Arno Pro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ru-RU" b="1" dirty="0" smtClean="0">
                <a:latin typeface="Arno Pro" pitchFamily="18" charset="0"/>
              </a:rPr>
              <a:t>ЧТО</a:t>
            </a:r>
            <a:r>
              <a:rPr lang="ru-RU" dirty="0" smtClean="0">
                <a:latin typeface="Arno Pro" pitchFamily="18" charset="0"/>
              </a:rPr>
              <a:t> (передается) – сообщение (текст);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ru-RU" dirty="0" smtClean="0">
              <a:latin typeface="Arno Pro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ru-RU" b="1" dirty="0" smtClean="0">
                <a:latin typeface="Arno Pro" pitchFamily="18" charset="0"/>
              </a:rPr>
              <a:t>КАК </a:t>
            </a:r>
            <a:r>
              <a:rPr lang="ru-RU" dirty="0" smtClean="0">
                <a:latin typeface="Arno Pro" pitchFamily="18" charset="0"/>
              </a:rPr>
              <a:t>(осуществляется передача) – канал связи;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ru-RU" dirty="0" smtClean="0">
              <a:latin typeface="Arno Pro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ru-RU" b="1" dirty="0" smtClean="0">
                <a:latin typeface="Arno Pro" pitchFamily="18" charset="0"/>
              </a:rPr>
              <a:t>КОМУ</a:t>
            </a:r>
            <a:r>
              <a:rPr lang="ru-RU" dirty="0" smtClean="0">
                <a:latin typeface="Arno Pro" pitchFamily="18" charset="0"/>
              </a:rPr>
              <a:t> (направлено сообщение) – реципиент (слушатель);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ru-RU" dirty="0" smtClean="0">
              <a:latin typeface="Arno Pro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ru-RU" b="1" dirty="0" smtClean="0">
                <a:latin typeface="Arno Pro" pitchFamily="18" charset="0"/>
              </a:rPr>
              <a:t>С  КАКИМ  ЭФФЕКТОМ </a:t>
            </a:r>
            <a:r>
              <a:rPr lang="ru-RU" dirty="0" smtClean="0">
                <a:latin typeface="Arno Pro" pitchFamily="18" charset="0"/>
              </a:rPr>
              <a:t>– эффективность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ru-RU" dirty="0" smtClean="0"/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" name="Содержимое 6" descr="Conversation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276872"/>
            <a:ext cx="3972603" cy="27460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/>
          </p:cNvSpPr>
          <p:nvPr>
            <p:ph type="title"/>
          </p:nvPr>
        </p:nvSpPr>
        <p:spPr bwMode="auto">
          <a:xfrm>
            <a:off x="395536" y="188640"/>
            <a:ext cx="8291264" cy="72008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b="1" cap="none" dirty="0" smtClean="0">
                <a:effectLst/>
                <a:latin typeface="Comic Sans MS" pitchFamily="66" charset="0"/>
              </a:rPr>
              <a:t>Коммуникативные барьеры</a:t>
            </a:r>
            <a:r>
              <a:rPr lang="ru-RU" cap="none" dirty="0" smtClean="0">
                <a:effectLst/>
                <a:latin typeface="Comic Sans MS" pitchFamily="66" charset="0"/>
              </a:rPr>
              <a:t> </a:t>
            </a: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BA68D-AC4F-423A-89F6-24F84EC42F31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4580" name="Rectangle 3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4392488" cy="51845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3500" b="1" i="1" dirty="0" smtClean="0">
                <a:latin typeface="Arno Pro" pitchFamily="18" charset="0"/>
              </a:rPr>
              <a:t>понимания</a:t>
            </a:r>
            <a:r>
              <a:rPr lang="en-US" sz="3500" b="1" i="1" dirty="0" smtClean="0">
                <a:latin typeface="Arno Pro" pitchFamily="18" charset="0"/>
              </a:rPr>
              <a:t> </a:t>
            </a:r>
            <a:r>
              <a:rPr lang="en-US" b="1" i="1" dirty="0" smtClean="0">
                <a:latin typeface="Arno Pro" pitchFamily="18" charset="0"/>
              </a:rPr>
              <a:t>–</a:t>
            </a:r>
            <a:r>
              <a:rPr lang="ru-RU" b="1" i="1" dirty="0" smtClean="0">
                <a:latin typeface="Arno Pro" pitchFamily="18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latin typeface="Arno Pro" pitchFamily="18" charset="0"/>
              </a:rPr>
              <a:t>фонетическое, семантическое или логическое непонимание</a:t>
            </a:r>
            <a:r>
              <a:rPr lang="en-US" dirty="0" smtClean="0">
                <a:latin typeface="Arno Pro" pitchFamily="18" charset="0"/>
              </a:rPr>
              <a:t> (</a:t>
            </a:r>
            <a:r>
              <a:rPr lang="ru-RU" dirty="0" smtClean="0">
                <a:latin typeface="Arno Pro" pitchFamily="18" charset="0"/>
              </a:rPr>
              <a:t>смысловым</a:t>
            </a:r>
            <a:r>
              <a:rPr lang="en-US" dirty="0" smtClean="0">
                <a:latin typeface="Arno Pro" pitchFamily="18" charset="0"/>
              </a:rPr>
              <a:t>)</a:t>
            </a:r>
            <a:r>
              <a:rPr lang="ru-RU" dirty="0" smtClean="0">
                <a:latin typeface="Arno Pro" pitchFamily="18" charset="0"/>
              </a:rPr>
              <a:t>; </a:t>
            </a:r>
            <a:endParaRPr lang="en-US" b="1" i="1" dirty="0" smtClean="0">
              <a:latin typeface="Arno Pro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b="1" i="1" dirty="0" smtClean="0">
              <a:latin typeface="Arno Pro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500" b="1" i="1" dirty="0" smtClean="0">
                <a:latin typeface="Arno Pro" pitchFamily="18" charset="0"/>
              </a:rPr>
              <a:t>социально-культурного различия </a:t>
            </a:r>
            <a:r>
              <a:rPr lang="ru-RU" b="1" i="1" dirty="0" smtClean="0">
                <a:latin typeface="Arno Pro" pitchFamily="18" charset="0"/>
              </a:rPr>
              <a:t>– </a:t>
            </a:r>
            <a:r>
              <a:rPr lang="ru-RU" dirty="0" smtClean="0">
                <a:latin typeface="Arno Pro" pitchFamily="18" charset="0"/>
              </a:rPr>
              <a:t>национальные особенности понимания обсуждаемых вопросов, различия в возрасте, поле или профессиональной направленности;</a:t>
            </a:r>
            <a:endParaRPr lang="en-US" dirty="0" smtClean="0">
              <a:latin typeface="Arno Pro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dirty="0" smtClean="0">
              <a:latin typeface="Arno Pro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500" b="1" i="1" dirty="0" smtClean="0">
                <a:latin typeface="Arno Pro" pitchFamily="18" charset="0"/>
              </a:rPr>
              <a:t>отношения</a:t>
            </a:r>
            <a:r>
              <a:rPr lang="ru-RU" b="1" i="1" dirty="0" smtClean="0">
                <a:latin typeface="Arno Pro" pitchFamily="18" charset="0"/>
              </a:rPr>
              <a:t> – </a:t>
            </a:r>
            <a:r>
              <a:rPr lang="ru-RU" dirty="0" smtClean="0">
                <a:latin typeface="Arno Pro" pitchFamily="18" charset="0"/>
              </a:rPr>
              <a:t>психологический феномен</a:t>
            </a:r>
            <a:r>
              <a:rPr lang="ru-RU" b="1" i="1" dirty="0" smtClean="0">
                <a:latin typeface="Arno Pro" pitchFamily="18" charset="0"/>
              </a:rPr>
              <a:t> </a:t>
            </a:r>
            <a:r>
              <a:rPr lang="ru-RU" dirty="0" smtClean="0">
                <a:latin typeface="Arno Pro" pitchFamily="18" charset="0"/>
              </a:rPr>
              <a:t>возникают при проявлении чувства неприязни, недоверия между собеседниками </a:t>
            </a:r>
          </a:p>
        </p:txBody>
      </p:sp>
      <p:pic>
        <p:nvPicPr>
          <p:cNvPr id="9" name="Содержимое 8" descr="барьеры общ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771156" y="2060849"/>
            <a:ext cx="4212468" cy="3240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Comic Sans MS" pitchFamily="66" charset="0"/>
              </a:rPr>
              <a:t>Причины  плохой  коммуникации: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A28F9-6878-4BD6-9FED-096A31DF8FAD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23556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1052735"/>
            <a:ext cx="8848725" cy="566238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dirty="0" smtClean="0">
                <a:latin typeface="Arno Pro" pitchFamily="18" charset="0"/>
              </a:rPr>
              <a:t>а) стереотипы</a:t>
            </a:r>
            <a:r>
              <a:rPr lang="ru-RU" sz="2000" dirty="0" smtClean="0">
                <a:latin typeface="Arno Pro" pitchFamily="18" charset="0"/>
              </a:rPr>
              <a:t> </a:t>
            </a:r>
            <a:r>
              <a:rPr lang="ru-RU" sz="1800" dirty="0" smtClean="0">
                <a:latin typeface="Arno Pro" pitchFamily="18" charset="0"/>
              </a:rPr>
              <a:t> – упрощенные мнения относительно отдельных лиц или ситуаций, в результате нет объективного анализа и понимания людей, ситуаций, проблем;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latin typeface="Arno Pro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dirty="0" smtClean="0">
                <a:latin typeface="Arno Pro" pitchFamily="18" charset="0"/>
              </a:rPr>
              <a:t>б) «предвзятые представления» </a:t>
            </a:r>
            <a:r>
              <a:rPr lang="ru-RU" sz="1800" dirty="0" smtClean="0">
                <a:latin typeface="Arno Pro" pitchFamily="18" charset="0"/>
              </a:rPr>
              <a:t>- склонность отвергать все, что  противоречит собственным взглядам, что ново, необычно («Мы верим тому, чему хотим верить» и редко осознаем, что толкование событий другим человеком столь же законно, как и наше собственное);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latin typeface="Arno Pro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dirty="0" smtClean="0">
                <a:latin typeface="Arno Pro" pitchFamily="18" charset="0"/>
              </a:rPr>
              <a:t>в) плохие отношения между людьми</a:t>
            </a:r>
            <a:r>
              <a:rPr lang="ru-RU" sz="1800" dirty="0" smtClean="0">
                <a:latin typeface="Arno Pro" pitchFamily="18" charset="0"/>
              </a:rPr>
              <a:t>, поскольку если отношение человека враждебное, то трудно его убедить в справедливости вашего взгляда;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latin typeface="Arno Pro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dirty="0" smtClean="0">
                <a:latin typeface="Arno Pro" pitchFamily="18" charset="0"/>
              </a:rPr>
              <a:t>г) отсутствие внимания и интереса собеседника</a:t>
            </a:r>
            <a:r>
              <a:rPr lang="ru-RU" sz="1800" dirty="0" smtClean="0">
                <a:latin typeface="Arno Pro" pitchFamily="18" charset="0"/>
              </a:rPr>
              <a:t>,  интерес   возникает, когда человек осознает значение информации для себя;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latin typeface="Arno Pro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dirty="0" err="1" smtClean="0">
                <a:latin typeface="Arno Pro" pitchFamily="18" charset="0"/>
              </a:rPr>
              <a:t>д</a:t>
            </a:r>
            <a:r>
              <a:rPr lang="ru-RU" sz="2000" b="1" dirty="0" smtClean="0">
                <a:latin typeface="Arno Pro" pitchFamily="18" charset="0"/>
              </a:rPr>
              <a:t>) пренебрежение фактами</a:t>
            </a:r>
            <a:r>
              <a:rPr lang="ru-RU" sz="1800" dirty="0" smtClean="0">
                <a:latin typeface="Arno Pro" pitchFamily="18" charset="0"/>
              </a:rPr>
              <a:t>, т. е. привычка  делать  выводы-заключения  при отсутствии достаточного числа фактов;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latin typeface="Arno Pro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dirty="0" smtClean="0">
                <a:latin typeface="Arno Pro" pitchFamily="18" charset="0"/>
              </a:rPr>
              <a:t>е) ошибки в построении высказываний</a:t>
            </a:r>
            <a:r>
              <a:rPr lang="ru-RU" sz="1800" dirty="0" smtClean="0">
                <a:latin typeface="Arno Pro" pitchFamily="18" charset="0"/>
              </a:rPr>
              <a:t>:  неправильный  выбор слов, сложность сообщения, слабая убедительность, нелогичность и т. п.;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>
              <a:latin typeface="Arno Pro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dirty="0" smtClean="0">
                <a:latin typeface="Arno Pro" pitchFamily="18" charset="0"/>
              </a:rPr>
              <a:t>ж) неверный выбор стратегии и тактики общения</a:t>
            </a:r>
            <a:r>
              <a:rPr lang="ru-RU" sz="2000" dirty="0" smtClean="0">
                <a:latin typeface="Arno Pro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901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Comic Sans MS" pitchFamily="66" charset="0"/>
              </a:rPr>
              <a:t>Коммуникативная компетентность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08239-8E60-4A44-AE23-50FAADB5205D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2532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196752"/>
            <a:ext cx="8686800" cy="537549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dirty="0" smtClean="0"/>
              <a:t>– </a:t>
            </a:r>
            <a:r>
              <a:rPr lang="ru-RU" sz="3600" dirty="0" smtClean="0">
                <a:latin typeface="Arno Pro" pitchFamily="18" charset="0"/>
              </a:rPr>
              <a:t>способность устанавливать и поддерживать необходимые контакты с другими людьми 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no Pro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no Pro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Arno Pro" pitchFamily="18" charset="0"/>
              </a:rPr>
              <a:t>                               способности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Arno Pro" pitchFamily="18" charset="0"/>
              </a:rPr>
              <a:t>       КК                  знания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Arno Pro" pitchFamily="18" charset="0"/>
              </a:rPr>
              <a:t>                                умения</a:t>
            </a:r>
          </a:p>
          <a:p>
            <a:pPr eaLnBrk="1" hangingPunct="1"/>
            <a:endParaRPr lang="ru-RU" dirty="0" smtClean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2555776" y="3284984"/>
            <a:ext cx="642937" cy="2428875"/>
          </a:xfrm>
          <a:prstGeom prst="leftBrace">
            <a:avLst>
              <a:gd name="adj1" fmla="val 0"/>
              <a:gd name="adj2" fmla="val 4948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40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Коммуникативные умения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умение вступать в контакт;</a:t>
            </a:r>
          </a:p>
          <a:p>
            <a:r>
              <a:rPr lang="ru-RU" dirty="0" smtClean="0"/>
              <a:t>умение задавать вопросы;</a:t>
            </a:r>
          </a:p>
          <a:p>
            <a:r>
              <a:rPr lang="ru-RU" dirty="0" smtClean="0"/>
              <a:t>умение вести «малый разговор»;</a:t>
            </a:r>
          </a:p>
          <a:p>
            <a:r>
              <a:rPr lang="ru-RU" dirty="0" smtClean="0"/>
              <a:t>умение стимулировать партнера к прояснению его позиции, предложений и т. п.;</a:t>
            </a:r>
          </a:p>
          <a:p>
            <a:r>
              <a:rPr lang="ru-RU" dirty="0" smtClean="0"/>
              <a:t>умение услышать и понять то, что имел в виду партнер;</a:t>
            </a:r>
          </a:p>
          <a:p>
            <a:r>
              <a:rPr lang="ru-RU" dirty="0" smtClean="0"/>
              <a:t>умение воспринять и понять то, что партнер не в состоянии был выразить;</a:t>
            </a:r>
          </a:p>
          <a:p>
            <a:r>
              <a:rPr lang="ru-RU" dirty="0" smtClean="0"/>
              <a:t>умение передать партнеру, что его услышали и поняли;</a:t>
            </a:r>
          </a:p>
          <a:p>
            <a:r>
              <a:rPr lang="ru-RU" dirty="0" smtClean="0"/>
              <a:t>умение выравнивать эмоциональное напряжение, в беседе.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>
            <a:normAutofit fontScale="90000"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Comic Sans MS" pitchFamily="66" charset="0"/>
              </a:rPr>
              <a:t>В любой форме общения можно выделить следующие этапы: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84976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b="1" dirty="0" smtClean="0"/>
              <a:t>1</a:t>
            </a:r>
            <a:r>
              <a:rPr lang="ru-RU" b="1" dirty="0" smtClean="0"/>
              <a:t>. Установление контакта </a:t>
            </a:r>
            <a:r>
              <a:rPr lang="ru-RU" dirty="0" smtClean="0"/>
              <a:t>– </a:t>
            </a:r>
            <a:r>
              <a:rPr lang="ru-RU" dirty="0" smtClean="0"/>
              <a:t>достигается </a:t>
            </a:r>
            <a:r>
              <a:rPr lang="ru-RU" b="1" dirty="0" smtClean="0"/>
              <a:t>первичное </a:t>
            </a:r>
            <a:r>
              <a:rPr lang="ru-RU" b="1" dirty="0" smtClean="0"/>
              <a:t>согласие </a:t>
            </a:r>
            <a:r>
              <a:rPr lang="ru-RU" dirty="0" smtClean="0"/>
              <a:t>(</a:t>
            </a:r>
            <a:r>
              <a:rPr lang="ru-RU" dirty="0" smtClean="0"/>
              <a:t>вербальная </a:t>
            </a:r>
            <a:r>
              <a:rPr lang="ru-RU" dirty="0" smtClean="0"/>
              <a:t>и невербальная </a:t>
            </a:r>
            <a:r>
              <a:rPr lang="ru-RU" dirty="0" smtClean="0"/>
              <a:t>коммуникации)</a:t>
            </a: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b="1" dirty="0" smtClean="0"/>
              <a:t>2. Ориентация в ситуации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dirty="0" smtClean="0"/>
              <a:t>формируется</a:t>
            </a:r>
            <a:r>
              <a:rPr lang="ru-RU" b="1" dirty="0" smtClean="0"/>
              <a:t> </a:t>
            </a:r>
            <a:r>
              <a:rPr lang="ru-RU" b="1" dirty="0" smtClean="0"/>
              <a:t>объединяющий интерес, </a:t>
            </a:r>
            <a:r>
              <a:rPr lang="ru-RU" dirty="0" smtClean="0"/>
              <a:t> готовность </a:t>
            </a:r>
            <a:r>
              <a:rPr lang="ru-RU" dirty="0" smtClean="0"/>
              <a:t>партнера к </a:t>
            </a:r>
            <a:r>
              <a:rPr lang="ru-RU" dirty="0" smtClean="0"/>
              <a:t>соглашению о совместных действиях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smtClean="0"/>
              <a:t>особенности </a:t>
            </a:r>
            <a:r>
              <a:rPr lang="ru-RU" dirty="0" smtClean="0"/>
              <a:t>организации пространства, установление </a:t>
            </a:r>
            <a:r>
              <a:rPr lang="ru-RU" dirty="0" smtClean="0"/>
              <a:t>раппорта</a:t>
            </a:r>
            <a:r>
              <a:rPr lang="ru-RU" dirty="0" smtClean="0"/>
              <a:t>)</a:t>
            </a: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b="1" dirty="0" smtClean="0"/>
              <a:t>3. </a:t>
            </a:r>
            <a:r>
              <a:rPr lang="ru-RU" b="1" dirty="0" smtClean="0"/>
              <a:t>Основной </a:t>
            </a:r>
            <a:r>
              <a:rPr lang="ru-RU" b="1" dirty="0" smtClean="0"/>
              <a:t>процесс </a:t>
            </a:r>
            <a:r>
              <a:rPr lang="ru-RU" b="1" dirty="0" smtClean="0"/>
              <a:t>– </a:t>
            </a:r>
            <a:r>
              <a:rPr lang="ru-RU" dirty="0" smtClean="0"/>
              <a:t>формирование</a:t>
            </a:r>
            <a:r>
              <a:rPr lang="ru-RU" b="1" dirty="0" smtClean="0"/>
              <a:t> устойчивого контакта, </a:t>
            </a:r>
            <a:r>
              <a:rPr lang="ru-RU" dirty="0" smtClean="0"/>
              <a:t>обеспечивают </a:t>
            </a:r>
            <a:r>
              <a:rPr lang="ru-RU" dirty="0" smtClean="0"/>
              <a:t>дальнейшую совместную </a:t>
            </a:r>
            <a:r>
              <a:rPr lang="ru-RU" dirty="0" smtClean="0"/>
              <a:t>деятельность</a:t>
            </a:r>
            <a:r>
              <a:rPr lang="ru-RU" dirty="0" smtClean="0"/>
              <a:t> (обсуждение проблемы, принятие решения) </a:t>
            </a: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4</a:t>
            </a:r>
            <a:r>
              <a:rPr lang="ru-RU" b="1" dirty="0" smtClean="0"/>
              <a:t>. </a:t>
            </a:r>
            <a:r>
              <a:rPr lang="ru-RU" b="1" dirty="0" smtClean="0"/>
              <a:t>Выход из контакта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5212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Comic Sans MS" pitchFamily="66" charset="0"/>
              </a:rPr>
              <a:t>Психологические сигналы, располагающие к контакту </a:t>
            </a:r>
            <a:endParaRPr lang="ru-RU" sz="3600" b="1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784976" cy="527542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3527184"/>
                <a:gridCol w="5257792"/>
              </a:tblGrid>
              <a:tr h="778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Сигналы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ru-RU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Как реализуются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</a:tr>
              <a:tr h="1931880">
                <a:tc>
                  <a:txBody>
                    <a:bodyPr/>
                    <a:lstStyle/>
                    <a:p>
                      <a:pPr marL="7938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7938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7938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7938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Вербальные сигналы</a:t>
                      </a: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Отчетливое приветствие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Обращение к человеку по имени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Предложение сесть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2545967"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ts val="17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ts val="17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Паралингвистические сигналы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ts val="17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ts val="17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ts val="17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Отчетливость речи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Доброжелательная интонация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Громкость голоса - средняя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Высота тона - низкая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Быстрота речи – умеренная </a:t>
                      </a:r>
                      <a:endParaRPr kumimoji="0" lang="ru-RU" sz="16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marL="0" marR="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1337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3059832"/>
                <a:gridCol w="6084168"/>
              </a:tblGrid>
              <a:tr h="939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Невербальные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сигналы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Как реализуются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</a:tr>
              <a:tr h="9744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Мимика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улыбка ,</a:t>
                      </a:r>
                    </a:p>
                    <a:p>
                      <a:pPr marL="34290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живое, естественно изменяющееся выражение лица </a:t>
                      </a:r>
                    </a:p>
                    <a:p>
                      <a:pPr marL="34290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расслабленность мышц</a:t>
                      </a:r>
                    </a:p>
                    <a:p>
                      <a:pPr marL="34290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</a:tr>
              <a:tr h="720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Взгляд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продолжительность контакта глаз 3-5 сек </a:t>
                      </a:r>
                    </a:p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частота контакта - не реже 1 раза в минуту </a:t>
                      </a:r>
                    </a:p>
                  </a:txBody>
                  <a:tcPr marL="0" marR="0" marT="0" marB="0" horzOverflow="overflow"/>
                </a:tc>
              </a:tr>
              <a:tr h="1361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Расположение в пространстве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Угол поворота тела от 45 до 90 градусов (боковое положение передает сообщение: «Я не имею агрессивных намерений»)</a:t>
                      </a:r>
                    </a:p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Угол наклона тела меньше прямого («Тупой угол между собеседниками - это провал общения»)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</a:tr>
              <a:tr h="1422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Дистанция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24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Индивидуализированная, с учетом общих закономерностей:</a:t>
                      </a:r>
                    </a:p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Интимная 	0-45 см </a:t>
                      </a:r>
                    </a:p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Личная 	45-60-120 см </a:t>
                      </a:r>
                    </a:p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Социальная 	120-210-360 см </a:t>
                      </a:r>
                    </a:p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Публичная 	360-750 - ... см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</a:tr>
              <a:tr h="1394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Позы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Открытая поза:</a:t>
                      </a:r>
                    </a:p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нескрещенность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конечностей</a:t>
                      </a:r>
                    </a:p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развернутость корпуса и головы </a:t>
                      </a:r>
                    </a:p>
                    <a:p>
                      <a:pPr marL="324000" marR="0" lvl="0" indent="324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раскрытость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ладоней</a:t>
                      </a:r>
                    </a:p>
                  </a:txBody>
                  <a:tcPr marL="0" marR="0" marT="0" marB="0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920</Words>
  <Application>Microsoft Office PowerPoint</Application>
  <PresentationFormat>Экран (4:3)</PresentationFormat>
  <Paragraphs>185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Эффективная коммуникация с гостями в студии</vt:lpstr>
      <vt:lpstr>Модель коммуникативного процесса:</vt:lpstr>
      <vt:lpstr>Коммуникативные барьеры </vt:lpstr>
      <vt:lpstr>Причины  плохой  коммуникации:</vt:lpstr>
      <vt:lpstr>Коммуникативная компетентность</vt:lpstr>
      <vt:lpstr>Коммуникативные умения</vt:lpstr>
      <vt:lpstr>В любой форме общения можно выделить следующие этапы: </vt:lpstr>
      <vt:lpstr>Психологические сигналы, располагающие к контакту </vt:lpstr>
      <vt:lpstr>Слайд 9</vt:lpstr>
      <vt:lpstr>Значимо, не что говорится,  а как это делается</vt:lpstr>
      <vt:lpstr>Раппорт — это стремление показать собеседнику, что мы понимаем его чувства</vt:lpstr>
      <vt:lpstr>Определение ведущей модальности (визуал, аудиал, кинестетик)</vt:lpstr>
      <vt:lpstr>Техники слушания</vt:lpstr>
      <vt:lpstr>Активное слушание –  необходимо для того, чтобы не оказаться  пленником двух драм — слушания и понимания</vt:lpstr>
      <vt:lpstr>Техники «малого разговора»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88</cp:revision>
  <dcterms:created xsi:type="dcterms:W3CDTF">2014-01-29T09:24:36Z</dcterms:created>
  <dcterms:modified xsi:type="dcterms:W3CDTF">2015-10-21T15:53:30Z</dcterms:modified>
</cp:coreProperties>
</file>