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68" r:id="rId13"/>
    <p:sldId id="267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youtube.com/watch?v=9bgl90Tyjr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.png"/><Relationship Id="rId4" Type="http://schemas.openxmlformats.org/officeDocument/2006/relationships/image" Target="../media/image6.wmf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Репортаж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sz="8600" dirty="0" smtClean="0">
                <a:solidFill>
                  <a:schemeClr val="accent4"/>
                </a:solidFill>
              </a:rPr>
              <a:t>Как собрать эксклюзив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sz="5100" dirty="0" smtClean="0"/>
              <a:t>Дина Юсупова. Москва. 2015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2" y="140911"/>
            <a:ext cx="1747502" cy="17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2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1006" y="837127"/>
            <a:ext cx="7766936" cy="3522799"/>
          </a:xfrm>
        </p:spPr>
        <p:txBody>
          <a:bodyPr/>
          <a:lstStyle/>
          <a:p>
            <a:pPr algn="ctr"/>
            <a:r>
              <a:rPr lang="ru-RU" dirty="0" smtClean="0"/>
              <a:t>Советы, которые могут показаться противоречивыми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2" y="140911"/>
            <a:ext cx="1747502" cy="17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91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887" y="609600"/>
            <a:ext cx="8596668" cy="1320800"/>
          </a:xfrm>
        </p:spPr>
        <p:txBody>
          <a:bodyPr>
            <a:normAutofit/>
          </a:bodyPr>
          <a:lstStyle/>
          <a:p>
            <a:r>
              <a:rPr lang="ru-RU" dirty="0" smtClean="0"/>
              <a:t>- Заранее сформулировать, что хочешь увидеть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60" y="4552138"/>
            <a:ext cx="2429016" cy="15594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40" y="2709430"/>
            <a:ext cx="4571138" cy="3047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5" y="2284428"/>
            <a:ext cx="2427731" cy="18369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2" y="140911"/>
            <a:ext cx="1747502" cy="17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87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74" y="2417605"/>
            <a:ext cx="4661147" cy="3107432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- Быть готовым увидеть что-то совсем другое, главное – интересное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39" y="2829729"/>
            <a:ext cx="4380787" cy="24612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2" y="140911"/>
            <a:ext cx="1747502" cy="17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79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- найти главного героя истории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0219" y="2443924"/>
            <a:ext cx="8596668" cy="388077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243" y="2257692"/>
            <a:ext cx="4215451" cy="34997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4" y="4384310"/>
            <a:ext cx="2925024" cy="1950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219" y="1930400"/>
            <a:ext cx="2143125" cy="2143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2" y="140911"/>
            <a:ext cx="1747502" cy="17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99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- увидеть конфликт,</a:t>
            </a:r>
            <a:br>
              <a:rPr lang="ru-RU" dirty="0" smtClean="0"/>
            </a:br>
            <a:r>
              <a:rPr lang="ru-RU" dirty="0" smtClean="0"/>
              <a:t>пусть неочевидный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3" y="1930400"/>
            <a:ext cx="4505760" cy="300384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912" y="3251200"/>
            <a:ext cx="4315968" cy="2877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2" y="140911"/>
            <a:ext cx="1747502" cy="17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78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182" y="390658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- Не жалеть времени, оставаться или приходить до тех пор, пока не получишь представление о происходящем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2" y="2605624"/>
            <a:ext cx="3979123" cy="265274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493" y="2652596"/>
            <a:ext cx="3844357" cy="25588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2" y="140911"/>
            <a:ext cx="1747502" cy="17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76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- запоминать, а лучше записывать происходящее в деталях: именно детали делают рассказ достоверным, дают возможность </a:t>
            </a:r>
            <a:r>
              <a:rPr lang="ru-RU" dirty="0" smtClean="0"/>
              <a:t>для </a:t>
            </a:r>
            <a:r>
              <a:rPr lang="ru-RU" dirty="0" smtClean="0"/>
              <a:t>развития драматургии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542" y="2727258"/>
            <a:ext cx="2472252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2" y="140911"/>
            <a:ext cx="1747502" cy="17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36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030" y="3940935"/>
            <a:ext cx="8596668" cy="1944710"/>
          </a:xfrm>
        </p:spPr>
        <p:txBody>
          <a:bodyPr>
            <a:normAutofit fontScale="85000" lnSpcReduction="20000"/>
          </a:bodyPr>
          <a:lstStyle/>
          <a:p>
            <a:pPr lvl="0">
              <a:buClr>
                <a:srgbClr val="90C226"/>
              </a:buClr>
            </a:pPr>
            <a:endParaRPr lang="ru-RU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90C226"/>
              </a:buClr>
            </a:pP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90C226"/>
              </a:buClr>
            </a:pPr>
            <a:endParaRPr lang="ru-RU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90C226"/>
              </a:buClr>
            </a:pP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Паша 183</a:t>
            </a:r>
          </a:p>
          <a:p>
            <a:pPr lvl="0">
              <a:buClr>
                <a:srgbClr val="90C226"/>
              </a:buClr>
            </a:pP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Экзекуция Остапа </a:t>
            </a:r>
            <a:r>
              <a:rPr lang="ru-RU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Бендера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(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hlinkClick r:id="rId2"/>
              </a:rPr>
              <a:t>http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hlinkClick r:id="rId2"/>
              </a:rPr>
              <a:t>://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hlinkClick r:id="rId2"/>
              </a:rPr>
              <a:t>www.youtube.com/watch?v=9bgl90Tyjrs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</a:p>
          <a:p>
            <a:pPr lvl="0">
              <a:buClr>
                <a:srgbClr val="90C226"/>
              </a:buClr>
            </a:pP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Саратовский центр «Золотой ключик»</a:t>
            </a:r>
          </a:p>
          <a:p>
            <a:pPr lvl="0">
              <a:buClr>
                <a:srgbClr val="90C226"/>
              </a:buClr>
            </a:pP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364" y="1075313"/>
            <a:ext cx="2891927" cy="16262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30" y="309361"/>
            <a:ext cx="2574715" cy="38247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210" y="444588"/>
            <a:ext cx="5276488" cy="35543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2" y="140911"/>
            <a:ext cx="1747502" cy="17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78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5364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УНИВЕРСИТИ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</a:t>
            </a:r>
            <a:r>
              <a:rPr lang="ru-RU" dirty="0" smtClean="0"/>
              <a:t> Онлайн-курс «Как делать интервью» Наталии Ростовой (Беркли) 9.11-14.12</a:t>
            </a:r>
          </a:p>
          <a:p>
            <a:pPr marL="0" indent="0">
              <a:buNone/>
            </a:pPr>
            <a:r>
              <a:rPr lang="ru-RU" dirty="0" smtClean="0"/>
              <a:t>- Мастерская «Реалити-шоу», январь-апрель 2016</a:t>
            </a:r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 err="1" smtClean="0"/>
              <a:t>Воркшопы</a:t>
            </a:r>
            <a:r>
              <a:rPr lang="ru-RU" dirty="0" smtClean="0"/>
              <a:t> по </a:t>
            </a:r>
            <a:r>
              <a:rPr lang="ru-RU" dirty="0" err="1" smtClean="0"/>
              <a:t>аудиосторителлингу</a:t>
            </a:r>
            <a:r>
              <a:rPr lang="ru-RU" dirty="0" smtClean="0"/>
              <a:t>, январь-апрель 2016</a:t>
            </a:r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en-US" dirty="0" smtClean="0"/>
              <a:t>vk.com/</a:t>
            </a:r>
            <a:r>
              <a:rPr lang="en-US" dirty="0" err="1" smtClean="0"/>
              <a:t>vmestemediakhabarovsk</a:t>
            </a:r>
            <a:endParaRPr lang="en-US" dirty="0" smtClean="0"/>
          </a:p>
          <a:p>
            <a:r>
              <a:rPr lang="en-US" dirty="0" smtClean="0"/>
              <a:t>facebook.com/events/777330385711666/</a:t>
            </a:r>
            <a:endParaRPr lang="ru-RU" dirty="0" smtClean="0"/>
          </a:p>
          <a:p>
            <a:r>
              <a:rPr lang="en-US" dirty="0" smtClean="0"/>
              <a:t>#</a:t>
            </a:r>
            <a:r>
              <a:rPr lang="ru-RU" dirty="0" err="1" smtClean="0"/>
              <a:t>вместемедиа</a:t>
            </a:r>
            <a:endParaRPr lang="ru-RU" dirty="0" smtClean="0"/>
          </a:p>
          <a:p>
            <a:r>
              <a:rPr lang="en-US" dirty="0" smtClean="0"/>
              <a:t>yusupova@fnr.ru</a:t>
            </a:r>
          </a:p>
          <a:p>
            <a:r>
              <a:rPr lang="en-US" dirty="0" smtClean="0"/>
              <a:t>vmestemedia.ru</a:t>
            </a:r>
            <a:endParaRPr lang="ru-RU" dirty="0" smtClean="0"/>
          </a:p>
          <a:p>
            <a:r>
              <a:rPr lang="en-US" dirty="0" smtClean="0"/>
              <a:t>radioportal.ru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831" y="374073"/>
            <a:ext cx="1834046" cy="18340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191" y="528648"/>
            <a:ext cx="2420471" cy="152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10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sy-centre.ru/images/smi/ogon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316" y="84442"/>
            <a:ext cx="5741893" cy="677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2" y="140911"/>
            <a:ext cx="1747502" cy="17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2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c.pics.livejournal.com/finskirobot/24705747/238078/238078_origin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433" y="264328"/>
            <a:ext cx="4914713" cy="61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2" y="140911"/>
            <a:ext cx="1747502" cy="17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iles.adme.ru/files/news/part_1/18188/coloribus-integration-99176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8794"/>
            <a:ext cx="9720891" cy="587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2" y="140911"/>
            <a:ext cx="1747502" cy="17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karta-smi.ru/pub_lib/mapwt/180420081204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943" y="150515"/>
            <a:ext cx="5037978" cy="69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2" y="140911"/>
            <a:ext cx="1747502" cy="17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9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Что такое репортаж?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«Журналистика — это стиль, идеи, проблемы... А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>репортер передает факты».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/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Сергей Довлатов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2" y="140911"/>
            <a:ext cx="1747502" cy="17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1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1369" y="721218"/>
            <a:ext cx="8462634" cy="500988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 3" charset="2"/>
              <a:buAutoNum type="arabicPeriod"/>
            </a:pPr>
            <a:endParaRPr lang="ru-RU" dirty="0" smtClean="0"/>
          </a:p>
          <a:p>
            <a:r>
              <a:rPr lang="ru-RU" b="1" dirty="0"/>
              <a:t>РЕПОРТА́Ж</a:t>
            </a:r>
            <a:r>
              <a:rPr lang="ru-RU" dirty="0"/>
              <a:t>, а, </a:t>
            </a:r>
            <a:r>
              <a:rPr lang="ru-RU" i="1" dirty="0"/>
              <a:t>м.</a:t>
            </a:r>
            <a:r>
              <a:rPr lang="ru-RU" dirty="0"/>
              <a:t> [фр. </a:t>
            </a:r>
            <a:r>
              <a:rPr lang="ru-RU" dirty="0" err="1"/>
              <a:t>reportage</a:t>
            </a:r>
            <a:r>
              <a:rPr lang="ru-RU" dirty="0"/>
              <a:t> &lt; англ.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report</a:t>
            </a:r>
            <a:r>
              <a:rPr lang="ru-RU" dirty="0"/>
              <a:t> сообщать].</a:t>
            </a:r>
            <a:r>
              <a:rPr lang="ru-RU" b="1" dirty="0"/>
              <a:t>1.</a:t>
            </a:r>
            <a:r>
              <a:rPr lang="ru-RU" dirty="0"/>
              <a:t>Сообщение о местных событиях, о событиях дня, информация (в печати, по радио, телевидению).</a:t>
            </a:r>
            <a:r>
              <a:rPr lang="ru-RU" i="1" dirty="0"/>
              <a:t>Спортивный р. Р. с места событий.</a:t>
            </a:r>
            <a:r>
              <a:rPr lang="ru-RU" b="1" dirty="0"/>
              <a:t>2.</a:t>
            </a:r>
            <a:r>
              <a:rPr lang="ru-RU" dirty="0"/>
              <a:t>Репортерская </a:t>
            </a:r>
            <a:r>
              <a:rPr lang="ru-RU" dirty="0" err="1"/>
              <a:t>работа.</a:t>
            </a:r>
            <a:r>
              <a:rPr lang="ru-RU" i="1" dirty="0" err="1"/>
              <a:t>Мастер</a:t>
            </a:r>
            <a:r>
              <a:rPr lang="ru-RU" i="1" dirty="0"/>
              <a:t> </a:t>
            </a:r>
            <a:r>
              <a:rPr lang="ru-RU" i="1" dirty="0" err="1"/>
              <a:t>репортажа.</a:t>
            </a:r>
            <a:r>
              <a:rPr lang="ru-RU" b="1" dirty="0" err="1"/>
              <a:t>Репорта́жный</a:t>
            </a:r>
            <a:r>
              <a:rPr lang="ru-RU" dirty="0"/>
              <a:t> —относящийся к репортажу (в 1-м и 2-м знач.).</a:t>
            </a:r>
          </a:p>
          <a:p>
            <a:r>
              <a:rPr lang="ru-RU" dirty="0" smtClean="0"/>
              <a:t> </a:t>
            </a:r>
            <a:r>
              <a:rPr lang="ru-RU" dirty="0"/>
              <a:t>Толковый словарь иноязычных слов</a:t>
            </a:r>
            <a:r>
              <a:rPr lang="ru-RU" dirty="0" smtClean="0"/>
              <a:t>. </a:t>
            </a:r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Примеры</a:t>
            </a:r>
            <a:endParaRPr lang="ru-RU" dirty="0"/>
          </a:p>
          <a:p>
            <a:pPr marL="457200" indent="-457200">
              <a:buFont typeface="Wingdings 3" charset="2"/>
              <a:buAutoNum type="arabicPeriod"/>
            </a:pPr>
            <a:r>
              <a:rPr lang="ru-RU" dirty="0" smtClean="0"/>
              <a:t>«Без комментариев» от </a:t>
            </a:r>
            <a:r>
              <a:rPr lang="en-US" dirty="0" err="1" smtClean="0"/>
              <a:t>Euronews</a:t>
            </a:r>
            <a:r>
              <a:rPr lang="ru-RU" dirty="0"/>
              <a:t> </a:t>
            </a:r>
            <a:r>
              <a:rPr lang="ru-RU" dirty="0" smtClean="0"/>
              <a:t>                      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clck.ru/9bSuC</a:t>
            </a:r>
            <a:endParaRPr lang="ru-RU" dirty="0" smtClean="0"/>
          </a:p>
          <a:p>
            <a:pPr marL="457200" indent="-457200">
              <a:buAutoNum type="arabicPeriod"/>
            </a:pPr>
            <a:r>
              <a:rPr lang="ru-RU" dirty="0" smtClean="0"/>
              <a:t>Проект «Реальность» от Пивоварова, Костомарова и Расторгуева </a:t>
            </a:r>
            <a:r>
              <a:rPr lang="en-US" dirty="0"/>
              <a:t>www.youtube.com/watch?v=IRj2C03p2iE</a:t>
            </a:r>
            <a:endParaRPr lang="ru-RU" dirty="0"/>
          </a:p>
          <a:p>
            <a:pPr marL="457200" indent="-457200">
              <a:buAutoNum type="arabicPeriod"/>
            </a:pPr>
            <a:endParaRPr lang="ru-RU" dirty="0" smtClean="0"/>
          </a:p>
          <a:p>
            <a:pPr marL="457200" indent="-457200">
              <a:buAutoNum type="arabicPeriod"/>
            </a:pPr>
            <a:endParaRPr lang="en-US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2" y="140911"/>
            <a:ext cx="1747502" cy="17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9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244" y="1704304"/>
            <a:ext cx="8596668" cy="221087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Зачем 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смотреть, слушать, читать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репортаж?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2" y="140911"/>
            <a:ext cx="1747502" cy="17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8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971" y="167424"/>
            <a:ext cx="8596668" cy="213197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А зачем репортаж журналисту?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6199" y="4601554"/>
            <a:ext cx="8596668" cy="1513914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496023"/>
              </p:ext>
            </p:extLst>
          </p:nvPr>
        </p:nvGraphicFramePr>
        <p:xfrm>
          <a:off x="3594807" y="3002945"/>
          <a:ext cx="3087629" cy="2218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PHOTO-PAINT" r:id="rId3" imgW="190881360" imgH="137160000" progId="CorelPHOTOPAINT.Image.17">
                  <p:embed/>
                </p:oleObj>
              </mc:Choice>
              <mc:Fallback>
                <p:oleObj name="PHOTO-PAINT" r:id="rId3" imgW="190881360" imgH="13716000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94807" y="3002945"/>
                        <a:ext cx="3087629" cy="2218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011932"/>
              </p:ext>
            </p:extLst>
          </p:nvPr>
        </p:nvGraphicFramePr>
        <p:xfrm>
          <a:off x="906600" y="3565566"/>
          <a:ext cx="1588748" cy="2382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PHOTO-PAINT" r:id="rId5" imgW="1950480" imgH="2925720" progId="CorelPHOTOPAINT.Image.17">
                  <p:embed/>
                </p:oleObj>
              </mc:Choice>
              <mc:Fallback>
                <p:oleObj name="PHOTO-PAINT" r:id="rId5" imgW="1950480" imgH="292572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6600" y="3565566"/>
                        <a:ext cx="1588748" cy="2382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036048"/>
              </p:ext>
            </p:extLst>
          </p:nvPr>
        </p:nvGraphicFramePr>
        <p:xfrm>
          <a:off x="2424819" y="4613941"/>
          <a:ext cx="2339975" cy="164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PHOTO-PAINT" r:id="rId7" imgW="2340720" imgH="1645560" progId="CorelPHOTOPAINT.Image.17">
                  <p:embed/>
                </p:oleObj>
              </mc:Choice>
              <mc:Fallback>
                <p:oleObj name="PHOTO-PAINT" r:id="rId7" imgW="2340720" imgH="164556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24819" y="4613941"/>
                        <a:ext cx="2339975" cy="164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091" y="3999319"/>
            <a:ext cx="3820602" cy="25470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2" y="140911"/>
            <a:ext cx="1747502" cy="17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0628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353</TotalTime>
  <Words>232</Words>
  <Application>Microsoft Office PowerPoint</Application>
  <PresentationFormat>Широкоэкранный</PresentationFormat>
  <Paragraphs>43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Trebuchet MS</vt:lpstr>
      <vt:lpstr>Wingdings 3</vt:lpstr>
      <vt:lpstr>Грань</vt:lpstr>
      <vt:lpstr>PHOTO-PAINT</vt:lpstr>
      <vt:lpstr>Репортаж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репортаж?</vt:lpstr>
      <vt:lpstr>Презентация PowerPoint</vt:lpstr>
      <vt:lpstr>Зачем  смотреть, слушать, читать репортаж?</vt:lpstr>
      <vt:lpstr>А зачем репортаж журналисту?</vt:lpstr>
      <vt:lpstr>Советы, которые могут показаться противоречивыми</vt:lpstr>
      <vt:lpstr>- Заранее сформулировать, что хочешь увидеть</vt:lpstr>
      <vt:lpstr>- Быть готовым увидеть что-то совсем другое, главное – интересное</vt:lpstr>
      <vt:lpstr> - найти главного героя истории</vt:lpstr>
      <vt:lpstr>- увидеть конфликт, пусть неочевидный</vt:lpstr>
      <vt:lpstr>- Не жалеть времени, оставаться или приходить до тех пор, пока не получишь представление о происходящем</vt:lpstr>
      <vt:lpstr>- запоминать, а лучше записывать происходящее в деталях: именно детали делают рассказ достоверным, дают возможность для развития драматургии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Репортаж</dc:title>
  <dc:creator>Семинар</dc:creator>
  <cp:lastModifiedBy>Uesr</cp:lastModifiedBy>
  <cp:revision>53</cp:revision>
  <dcterms:created xsi:type="dcterms:W3CDTF">2015-10-20T16:41:48Z</dcterms:created>
  <dcterms:modified xsi:type="dcterms:W3CDTF">2015-10-27T11:55:22Z</dcterms:modified>
</cp:coreProperties>
</file>